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8"/>
  </p:notesMasterIdLst>
  <p:sldIdLst>
    <p:sldId id="256" r:id="rId2"/>
    <p:sldId id="259" r:id="rId3"/>
    <p:sldId id="263" r:id="rId4"/>
    <p:sldId id="267" r:id="rId5"/>
    <p:sldId id="265" r:id="rId6"/>
    <p:sldId id="266" r:id="rId7"/>
  </p:sldIdLst>
  <p:sldSz cx="12192000" cy="6858000"/>
  <p:notesSz cx="6954838" cy="92408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an, Fritz" initials="VF" lastIdx="1" clrIdx="0">
    <p:extLst>
      <p:ext uri="{19B8F6BF-5375-455C-9EA6-DF929625EA0E}">
        <p15:presenceInfo xmlns:p15="http://schemas.microsoft.com/office/powerpoint/2012/main" userId="S-1-5-21-822309566-4258719914-3651463256-3079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826" autoAdjust="0"/>
    <p:restoredTop sz="94660"/>
  </p:normalViewPr>
  <p:slideViewPr>
    <p:cSldViewPr snapToGrid="0">
      <p:cViewPr varScale="1">
        <p:scale>
          <a:sx n="58" d="100"/>
          <a:sy n="58" d="100"/>
        </p:scale>
        <p:origin x="105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3200" b="1" baseline="0" dirty="0">
                <a:solidFill>
                  <a:schemeClr val="tx1"/>
                </a:solidFill>
              </a:rPr>
              <a:t>Years residing in North Merritt Island</a:t>
            </a:r>
          </a:p>
        </c:rich>
      </c:tx>
      <c:layout>
        <c:manualLayout>
          <c:xMode val="edge"/>
          <c:yMode val="edge"/>
          <c:x val="0.22507505633756392"/>
          <c:y val="7.8909166887442522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3443990966059622E-2"/>
          <c:y val="0.13083073958861638"/>
          <c:w val="0.8535391816003548"/>
          <c:h val="0.7251556466576951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0 - 5 years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0%</c:formatCode>
                <c:ptCount val="1"/>
                <c:pt idx="0">
                  <c:v>0.24031007751937986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1EB-403C-8687-87785213D8F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5 - 15 years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C1EB-403C-8687-87785213D8F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0%</c:formatCode>
                <c:ptCount val="1"/>
                <c:pt idx="0">
                  <c:v>0.2558139534883721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1EB-403C-8687-87785213D8F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15 - 30 years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Sheet1!$D$2</c:f>
              <c:numCache>
                <c:formatCode>0%</c:formatCode>
                <c:ptCount val="1"/>
                <c:pt idx="0">
                  <c:v>0.26356589147286824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1EB-403C-8687-87785213D8F8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30-plus years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Sheet1!$E$2</c:f>
              <c:numCache>
                <c:formatCode>0%</c:formatCode>
                <c:ptCount val="1"/>
                <c:pt idx="0">
                  <c:v>0.24031007751937986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1EB-403C-8687-87785213D8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4"/>
        <c:overlap val="-27"/>
        <c:axId val="1602407391"/>
        <c:axId val="1912405791"/>
      </c:barChart>
      <c:catAx>
        <c:axId val="16024073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12405791"/>
        <c:crosses val="autoZero"/>
        <c:auto val="1"/>
        <c:lblAlgn val="ctr"/>
        <c:lblOffset val="100"/>
        <c:noMultiLvlLbl val="0"/>
      </c:catAx>
      <c:valAx>
        <c:axId val="1912405791"/>
        <c:scaling>
          <c:orientation val="minMax"/>
          <c:max val="0.30000000000000004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0240739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2540779019718791E-2"/>
          <c:y val="0.89858069937495222"/>
          <c:w val="0.90074960051442976"/>
          <c:h val="6.346463075335070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800" b="1" dirty="0"/>
              <a:t>Reasons for living or owning property on North Merritt Island</a:t>
            </a:r>
          </a:p>
        </c:rich>
      </c:tx>
      <c:layout>
        <c:manualLayout>
          <c:xMode val="edge"/>
          <c:yMode val="edge"/>
          <c:x val="0.11298686436469993"/>
          <c:y val="3.496670341701252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2435818837558799"/>
          <c:y val="0.13151349411984514"/>
          <c:w val="0.71425493049385036"/>
          <c:h val="0.8147005527648677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Sheet1!$A$2:$A$20</c:f>
              <c:strCache>
                <c:ptCount val="19"/>
                <c:pt idx="0">
                  <c:v>Access to Public Trans</c:v>
                </c:pt>
                <c:pt idx="1">
                  <c:v>Business reasons</c:v>
                </c:pt>
                <c:pt idx="2">
                  <c:v>Grew Up Here</c:v>
                </c:pt>
                <c:pt idx="3">
                  <c:v>Image</c:v>
                </c:pt>
                <c:pt idx="4">
                  <c:v>Jobs</c:v>
                </c:pt>
                <c:pt idx="5">
                  <c:v>Pedestrian Friendly</c:v>
                </c:pt>
                <c:pt idx="6">
                  <c:v>Golf Course</c:v>
                </c:pt>
                <c:pt idx="7">
                  <c:v>Schools</c:v>
                </c:pt>
                <c:pt idx="8">
                  <c:v>Short Commute </c:v>
                </c:pt>
                <c:pt idx="9">
                  <c:v>Family</c:v>
                </c:pt>
                <c:pt idx="10">
                  <c:v>Access to River</c:v>
                </c:pt>
                <c:pt idx="11">
                  <c:v>Sense of Community</c:v>
                </c:pt>
                <c:pt idx="12">
                  <c:v>Affordability</c:v>
                </c:pt>
                <c:pt idx="13">
                  <c:v>Easy Lifestyle</c:v>
                </c:pt>
                <c:pt idx="14">
                  <c:v>Low Crime</c:v>
                </c:pt>
                <c:pt idx="15">
                  <c:v>Open Space</c:v>
                </c:pt>
                <c:pt idx="16">
                  <c:v>Rural</c:v>
                </c:pt>
                <c:pt idx="17">
                  <c:v>Overall Location</c:v>
                </c:pt>
                <c:pt idx="18">
                  <c:v>Lifestyle</c:v>
                </c:pt>
              </c:strCache>
            </c:strRef>
          </c:cat>
          <c:val>
            <c:numRef>
              <c:f>Sheet1!$B$2:$B$20</c:f>
              <c:numCache>
                <c:formatCode>0%</c:formatCode>
                <c:ptCount val="19"/>
                <c:pt idx="0">
                  <c:v>0</c:v>
                </c:pt>
                <c:pt idx="1">
                  <c:v>1.4925373134328358E-2</c:v>
                </c:pt>
                <c:pt idx="2">
                  <c:v>6.7164179104477612E-2</c:v>
                </c:pt>
                <c:pt idx="3">
                  <c:v>6.7164179104477612E-2</c:v>
                </c:pt>
                <c:pt idx="4">
                  <c:v>7.4626865671641784E-2</c:v>
                </c:pt>
                <c:pt idx="5">
                  <c:v>7.4626865671641784E-2</c:v>
                </c:pt>
                <c:pt idx="6">
                  <c:v>9.7014925373134331E-2</c:v>
                </c:pt>
                <c:pt idx="7">
                  <c:v>0.11194029850746269</c:v>
                </c:pt>
                <c:pt idx="8">
                  <c:v>0.19402985074626866</c:v>
                </c:pt>
                <c:pt idx="9">
                  <c:v>0.20895522388059701</c:v>
                </c:pt>
                <c:pt idx="10">
                  <c:v>0.21641791044776118</c:v>
                </c:pt>
                <c:pt idx="11">
                  <c:v>0.26119402985074625</c:v>
                </c:pt>
                <c:pt idx="12">
                  <c:v>0.26119402985074625</c:v>
                </c:pt>
                <c:pt idx="13">
                  <c:v>0.4925373134328358</c:v>
                </c:pt>
                <c:pt idx="14">
                  <c:v>0.52238805970149249</c:v>
                </c:pt>
                <c:pt idx="15">
                  <c:v>0.58208955223880599</c:v>
                </c:pt>
                <c:pt idx="16">
                  <c:v>0.65671641791044777</c:v>
                </c:pt>
                <c:pt idx="17">
                  <c:v>0.69402985074626866</c:v>
                </c:pt>
                <c:pt idx="18">
                  <c:v>0.73880597014925375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1EB-403C-8687-87785213D8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4"/>
        <c:axId val="1602407391"/>
        <c:axId val="1912405791"/>
      </c:barChart>
      <c:catAx>
        <c:axId val="160240739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7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12405791"/>
        <c:crosses val="autoZero"/>
        <c:auto val="0"/>
        <c:lblAlgn val="ctr"/>
        <c:lblOffset val="100"/>
        <c:noMultiLvlLbl val="0"/>
      </c:catAx>
      <c:valAx>
        <c:axId val="1912405791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160240739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3200" b="1" baseline="0" dirty="0">
                <a:solidFill>
                  <a:schemeClr val="tx1"/>
                </a:solidFill>
              </a:rPr>
              <a:t>Regarding growth &amp; development in North Merritt Island, do you SUPPORT or OPPOSE policies that . . . </a:t>
            </a:r>
            <a:endParaRPr lang="en-US" sz="3200" b="1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18918979320770413"/>
          <c:y val="3.18239670611286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3540209110645818"/>
          <c:y val="0.22480200187789234"/>
          <c:w val="0.72971639431706858"/>
          <c:h val="0.68893160240474038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do not restrict or manage growth?</c:v>
                </c:pt>
                <c:pt idx="1">
                  <c:v>pace growth in targeted areas?</c:v>
                </c:pt>
                <c:pt idx="2">
                  <c:v>restrict growth?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00-C1EB-403C-8687-87785213D8F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Column22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do not restrict or manage growth?</c:v>
                </c:pt>
                <c:pt idx="1">
                  <c:v>pace growth in targeted areas?</c:v>
                </c:pt>
                <c:pt idx="2">
                  <c:v>restrict growth?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3.7593984962406013E-2</c:v>
                </c:pt>
                <c:pt idx="1">
                  <c:v>0.90441176470588236</c:v>
                </c:pt>
                <c:pt idx="2">
                  <c:v>0.8571428571428571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756-4789-A6C8-C3D3CEC52EB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do not restrict or manage growth?</c:v>
                </c:pt>
                <c:pt idx="1">
                  <c:v>pace growth in targeted areas?</c:v>
                </c:pt>
                <c:pt idx="2">
                  <c:v>restrict growth?</c:v>
                </c:pt>
              </c:strCache>
            </c:strRef>
          </c:cat>
          <c:val>
            <c:numRef>
              <c:f>Sheet1!$D$2:$D$4</c:f>
              <c:numCache>
                <c:formatCode>0%</c:formatCode>
                <c:ptCount val="3"/>
                <c:pt idx="0">
                  <c:v>0.96240601503759393</c:v>
                </c:pt>
                <c:pt idx="1">
                  <c:v>9.5588235294117641E-2</c:v>
                </c:pt>
                <c:pt idx="2">
                  <c:v>0.14285714285714285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756-4789-A6C8-C3D3CEC52E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4"/>
        <c:overlap val="100"/>
        <c:axId val="1602407391"/>
        <c:axId val="1912405791"/>
      </c:barChart>
      <c:catAx>
        <c:axId val="160240739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12405791"/>
        <c:crosses val="autoZero"/>
        <c:auto val="0"/>
        <c:lblAlgn val="ctr"/>
        <c:lblOffset val="100"/>
        <c:noMultiLvlLbl val="0"/>
      </c:catAx>
      <c:valAx>
        <c:axId val="1912405791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1602407391"/>
        <c:crosses val="autoZero"/>
        <c:crossBetween val="between"/>
      </c:valAx>
      <c:spPr>
        <a:solidFill>
          <a:schemeClr val="accent3">
            <a:lumMod val="20000"/>
            <a:lumOff val="80000"/>
          </a:schemeClr>
        </a:solidFill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spc="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800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What types of development should be ENCOURAGED or DISCOURAGED in the North Merritt Island area?</a:t>
            </a:r>
          </a:p>
        </c:rich>
      </c:tx>
      <c:layout>
        <c:manualLayout>
          <c:xMode val="edge"/>
          <c:yMode val="edge"/>
          <c:x val="0.19301445255029392"/>
          <c:y val="3.076097497079185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spc="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4755038411041538"/>
          <c:y val="0.15772363956177685"/>
          <c:w val="0.70949153615239235"/>
          <c:h val="0.7272620951568064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Commercial  Services for             the Cruise Industry</c:v>
                </c:pt>
                <c:pt idx="1">
                  <c:v>Multi-Family Structures</c:v>
                </c:pt>
                <c:pt idx="2">
                  <c:v>Warehousing/Self-Storage</c:v>
                </c:pt>
                <c:pt idx="3">
                  <c:v>Commercial/Industrial</c:v>
                </c:pt>
                <c:pt idx="4">
                  <c:v>Agritourism - Large Scale</c:v>
                </c:pt>
                <c:pt idx="5">
                  <c:v>Single Family Homes</c:v>
                </c:pt>
                <c:pt idx="6">
                  <c:v>Recreational Facilities</c:v>
                </c:pt>
                <c:pt idx="7">
                  <c:v>Agricultural</c:v>
                </c:pt>
                <c:pt idx="8">
                  <c:v>Parks</c:v>
                </c:pt>
              </c:strCache>
            </c:strRef>
          </c:cat>
          <c:val>
            <c:numRef>
              <c:f>Sheet1!$B$2:$B$10</c:f>
              <c:numCache>
                <c:formatCode>0%</c:formatCode>
                <c:ptCount val="9"/>
                <c:pt idx="0">
                  <c:v>4.5801526717557252E-2</c:v>
                </c:pt>
                <c:pt idx="1">
                  <c:v>8.8888888888888892E-2</c:v>
                </c:pt>
                <c:pt idx="2">
                  <c:v>0.22137404580152673</c:v>
                </c:pt>
                <c:pt idx="3">
                  <c:v>0.25757575757575757</c:v>
                </c:pt>
                <c:pt idx="4">
                  <c:v>0.3559322033898305</c:v>
                </c:pt>
                <c:pt idx="5">
                  <c:v>0.7862595419847328</c:v>
                </c:pt>
                <c:pt idx="6">
                  <c:v>0.80952380952380953</c:v>
                </c:pt>
                <c:pt idx="7">
                  <c:v>0.89393939393939392</c:v>
                </c:pt>
                <c:pt idx="8">
                  <c:v>0.92537313432835822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1EB-403C-8687-87785213D8F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Column22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Commercial  Services for             the Cruise Industry</c:v>
                </c:pt>
                <c:pt idx="1">
                  <c:v>Multi-Family Structures</c:v>
                </c:pt>
                <c:pt idx="2">
                  <c:v>Warehousing/Self-Storage</c:v>
                </c:pt>
                <c:pt idx="3">
                  <c:v>Commercial/Industrial</c:v>
                </c:pt>
                <c:pt idx="4">
                  <c:v>Agritourism - Large Scale</c:v>
                </c:pt>
                <c:pt idx="5">
                  <c:v>Single Family Homes</c:v>
                </c:pt>
                <c:pt idx="6">
                  <c:v>Recreational Facilities</c:v>
                </c:pt>
                <c:pt idx="7">
                  <c:v>Agricultural</c:v>
                </c:pt>
                <c:pt idx="8">
                  <c:v>Parks</c:v>
                </c:pt>
              </c:strCache>
            </c:strRef>
          </c:cat>
          <c:val>
            <c:numRef>
              <c:f>Sheet1!$C$2:$C$10</c:f>
              <c:numCache>
                <c:formatCode>0%</c:formatCode>
                <c:ptCount val="9"/>
                <c:pt idx="0">
                  <c:v>0.95419847328244278</c:v>
                </c:pt>
                <c:pt idx="1">
                  <c:v>0.91111111111111109</c:v>
                </c:pt>
                <c:pt idx="2">
                  <c:v>0.77862595419847325</c:v>
                </c:pt>
                <c:pt idx="3">
                  <c:v>0.74242424242424243</c:v>
                </c:pt>
                <c:pt idx="4">
                  <c:v>0.64406779661016944</c:v>
                </c:pt>
                <c:pt idx="5">
                  <c:v>0.21374045801526717</c:v>
                </c:pt>
                <c:pt idx="6">
                  <c:v>0.19047619047619047</c:v>
                </c:pt>
                <c:pt idx="7">
                  <c:v>0.10606060606060606</c:v>
                </c:pt>
                <c:pt idx="8">
                  <c:v>7.4626865671641784E-2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756-4789-A6C8-C3D3CEC52E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4"/>
        <c:overlap val="100"/>
        <c:axId val="1602407391"/>
        <c:axId val="1912405791"/>
      </c:barChart>
      <c:catAx>
        <c:axId val="160240739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700" b="1" i="0" u="none" strike="noStrike" kern="100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12405791"/>
        <c:crosses val="autoZero"/>
        <c:auto val="0"/>
        <c:lblAlgn val="ctr"/>
        <c:lblOffset val="100"/>
        <c:noMultiLvlLbl val="0"/>
      </c:catAx>
      <c:valAx>
        <c:axId val="1912405791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1602407391"/>
        <c:crosses val="autoZero"/>
        <c:crossBetween val="between"/>
      </c:valAx>
      <c:spPr>
        <a:solidFill>
          <a:schemeClr val="accent3">
            <a:lumMod val="20000"/>
            <a:lumOff val="80000"/>
          </a:schemeClr>
        </a:solidFill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 b="1" i="0" baseline="0"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0.61053</cdr:x>
      <cdr:y>0.93084</cdr:y>
    </cdr:from>
    <cdr:to>
      <cdr:x>0.63301</cdr:x>
      <cdr:y>0.96886</cdr:y>
    </cdr:to>
    <cdr:sp macro="" textlink="">
      <cdr:nvSpPr>
        <cdr:cNvPr id="2" name="Rectangle 1">
          <a:extLst xmlns:a="http://schemas.openxmlformats.org/drawingml/2006/main">
            <a:ext uri="{FF2B5EF4-FFF2-40B4-BE49-F238E27FC236}">
              <a16:creationId xmlns:a16="http://schemas.microsoft.com/office/drawing/2014/main" id="{539DCA4F-CB47-4D55-BBA4-57E90948EF1E}"/>
            </a:ext>
          </a:extLst>
        </cdr:cNvPr>
        <cdr:cNvSpPr/>
      </cdr:nvSpPr>
      <cdr:spPr>
        <a:xfrm xmlns:a="http://schemas.openxmlformats.org/drawingml/2006/main">
          <a:off x="7349642" y="6168283"/>
          <a:ext cx="270588" cy="251927"/>
        </a:xfrm>
        <a:prstGeom xmlns:a="http://schemas.openxmlformats.org/drawingml/2006/main" prst="rect">
          <a:avLst/>
        </a:prstGeom>
        <a:solidFill xmlns:a="http://schemas.openxmlformats.org/drawingml/2006/main">
          <a:srgbClr val="7030A0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en-US"/>
        </a:p>
      </cdr:txBody>
    </cdr:sp>
  </cdr:relSizeAnchor>
  <cdr:relSizeAnchor xmlns:cdr="http://schemas.openxmlformats.org/drawingml/2006/chartDrawing">
    <cdr:from>
      <cdr:x>0.26807</cdr:x>
      <cdr:y>0.92866</cdr:y>
    </cdr:from>
    <cdr:to>
      <cdr:x>0.54739</cdr:x>
      <cdr:y>0.9951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5D75220A-4F27-48D6-8189-D02779192494}"/>
            </a:ext>
          </a:extLst>
        </cdr:cNvPr>
        <cdr:cNvSpPr txBox="1"/>
      </cdr:nvSpPr>
      <cdr:spPr>
        <a:xfrm xmlns:a="http://schemas.openxmlformats.org/drawingml/2006/main">
          <a:off x="3226992" y="6153827"/>
          <a:ext cx="3362517" cy="44026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600" b="1" dirty="0">
              <a:latin typeface="Arial" panose="020B0604020202020204" pitchFamily="34" charset="0"/>
              <a:cs typeface="Arial" panose="020B0604020202020204" pitchFamily="34" charset="0"/>
            </a:rPr>
            <a:t>Development that is encouraged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3647"/>
          </a:xfrm>
          <a:prstGeom prst="rect">
            <a:avLst/>
          </a:prstGeom>
        </p:spPr>
        <p:txBody>
          <a:bodyPr vert="horz" lIns="92546" tIns="46273" rIns="92546" bIns="4627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6" y="0"/>
            <a:ext cx="3013763" cy="463647"/>
          </a:xfrm>
          <a:prstGeom prst="rect">
            <a:avLst/>
          </a:prstGeom>
        </p:spPr>
        <p:txBody>
          <a:bodyPr vert="horz" lIns="92546" tIns="46273" rIns="92546" bIns="46273" rtlCol="0"/>
          <a:lstStyle>
            <a:lvl1pPr algn="r">
              <a:defRPr sz="1200"/>
            </a:lvl1pPr>
          </a:lstStyle>
          <a:p>
            <a:fld id="{F8897767-7C6B-4832-ABC2-564C2D11B031}" type="datetimeFigureOut">
              <a:rPr lang="en-US" smtClean="0"/>
              <a:t>7/18/2021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6438" y="1155700"/>
            <a:ext cx="5541962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46" tIns="46273" rIns="92546" bIns="4627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447153"/>
            <a:ext cx="5563870" cy="3638580"/>
          </a:xfrm>
          <a:prstGeom prst="rect">
            <a:avLst/>
          </a:prstGeom>
        </p:spPr>
        <p:txBody>
          <a:bodyPr vert="horz" lIns="92546" tIns="46273" rIns="92546" bIns="46273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7193"/>
            <a:ext cx="3013763" cy="463646"/>
          </a:xfrm>
          <a:prstGeom prst="rect">
            <a:avLst/>
          </a:prstGeom>
        </p:spPr>
        <p:txBody>
          <a:bodyPr vert="horz" lIns="92546" tIns="46273" rIns="92546" bIns="4627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6" y="8777193"/>
            <a:ext cx="3013763" cy="463646"/>
          </a:xfrm>
          <a:prstGeom prst="rect">
            <a:avLst/>
          </a:prstGeom>
        </p:spPr>
        <p:txBody>
          <a:bodyPr vert="horz" lIns="92546" tIns="46273" rIns="92546" bIns="46273" rtlCol="0" anchor="b"/>
          <a:lstStyle>
            <a:lvl1pPr algn="r">
              <a:defRPr sz="1200"/>
            </a:lvl1pPr>
          </a:lstStyle>
          <a:p>
            <a:fld id="{95F17F38-ED31-405F-9226-C40ACC8E73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771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66B935-C1CB-48C4-B535-2DF06F8984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B9E097-001C-4759-9388-03BA39C0D1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DC5763-C043-4981-988B-F35F406231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2F27D-E5B0-43A1-8640-25AE2415ED92}" type="datetime1">
              <a:rPr lang="en-US" smtClean="0"/>
              <a:t>7/18/2021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AA0AE8-2B59-48E8-A04C-7F5DE1FFD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9EDEDF-8DE1-4510-92CD-944C123EA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931A7-F3D5-4B35-8559-87655AC3C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335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9E740F-8E3A-44B3-BAF9-77A325245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9D751B-6A79-41DC-8406-F6A5D9AFDF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EE8D04-F4FD-4E63-BA07-E3883A9D5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81CF1-A403-43A8-A56A-8905E673F215}" type="datetime1">
              <a:rPr lang="en-US" smtClean="0"/>
              <a:t>7/18/2021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F6255C-EA57-4B9F-94E3-123C5B39C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458169-F7F9-4E15-A0DB-B461ADD08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931A7-F3D5-4B35-8559-87655AC3C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412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CE7C3D5-CA4D-41B7-BEDD-52BDCFF5FC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4E44FD-448D-4EBC-BEB8-286E165A50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56B4C4-C186-4377-B9EF-4D5F10258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CFFE7-8DB8-4FF1-B0ED-862196633424}" type="datetime1">
              <a:rPr lang="en-US" smtClean="0"/>
              <a:t>7/18/2021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1F7B94-C202-4155-9692-067CB3EBB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9E29B1-0233-4EB6-AADE-7B61D5583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931A7-F3D5-4B35-8559-87655AC3C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780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D8EBC2-97E5-46E7-B1EC-C1ADE38A7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3F0562-8ED1-43C0-9E3C-C4E34DE949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A7D95F-DC5F-48CC-A5D8-E23B3E03C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A56D-EA54-4F7A-BFB8-6000AE3333D4}" type="datetime1">
              <a:rPr lang="en-US" smtClean="0"/>
              <a:t>7/18/2021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1BE17A-7087-4A23-BF44-A8E4C8FC2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D6446E-EB95-4777-9F13-3E8309A4E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931A7-F3D5-4B35-8559-87655AC3C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806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89560-8389-40FA-A620-9041BC4544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C77585-CA34-4575-80CA-86454ECD13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1914DE-4233-4B44-81E1-8C817BB5C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84072-0A58-43E9-B56B-B1B66ADE4FEB}" type="datetime1">
              <a:rPr lang="en-US" smtClean="0"/>
              <a:t>7/18/2021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A2FA0F-D034-4DC1-B11D-789CB712C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EADA03-4B24-4CF0-BDE2-82F7D505F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931A7-F3D5-4B35-8559-87655AC3C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567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C6706-5001-4B60-A8E1-5300EAECF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D5620D-FE9C-4843-A19C-BCB6A69565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A8AB6C-4490-47DF-922E-86E7BD384E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D8B4DD-947D-4F8D-AF8D-A73CC6BEF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70CC8-0534-4210-B3E6-1B3726A9F6E1}" type="datetime1">
              <a:rPr lang="en-US" smtClean="0"/>
              <a:t>7/18/2021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E1ADAE-593C-4E7D-ABFE-E90AFDD27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8BE4BC-932B-461E-9D4C-0C5C2278F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931A7-F3D5-4B35-8559-87655AC3C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637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17AD3-05BC-4C0D-9C9E-1FD159E95A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BFFEA7-8F73-4433-BE84-4AC3DA4DBB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0ECDE3-B66C-4695-ABDC-23C2BDEFF4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FDE611-7331-4C0B-9F95-F579589B00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DEBD46-4495-425E-9F30-3967A77EC3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7EA44AF-2618-4CE7-B1BF-4FD35D64F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AEEB4-08BB-40A4-AB55-B6D608399C91}" type="datetime1">
              <a:rPr lang="en-US" smtClean="0"/>
              <a:t>7/18/2021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9F7C18D-81EA-4197-96D7-FD0FC71A0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C0B7A04-D4CF-4FF0-BE03-2CE7ECFA0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931A7-F3D5-4B35-8559-87655AC3C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155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BC8B5-148B-46B6-9010-16F6D7F5A8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35EDD15-73BF-4696-BCE2-1099CA2A9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0E3CB-1528-4E32-9C0D-3A6B09006864}" type="datetime1">
              <a:rPr lang="en-US" smtClean="0"/>
              <a:t>7/18/2021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763D0F-C059-4162-8E27-3800E8922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E42023-2497-4B26-B85A-B2488B8A3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931A7-F3D5-4B35-8559-87655AC3C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349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705312B-88BA-4F17-B2E4-4CFAEAF40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E57D1-80BB-448C-845D-8A95781D3825}" type="datetime1">
              <a:rPr lang="en-US" smtClean="0"/>
              <a:t>7/18/2021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8C2917-8BBD-4078-BED1-FB38AC84A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E7B617-968C-4890-8F32-C0E1C9AA1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931A7-F3D5-4B35-8559-87655AC3C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233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B0343-2965-4D38-B0EF-2CF35547C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B1FCB8-4C62-4D03-ADEF-A1C4F27B88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22A091-5075-4A90-B337-7D1B32DF14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CB81E6-FE82-495B-B00E-CEC4C6E72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4E57E-E4BD-4CEC-A498-799163D67479}" type="datetime1">
              <a:rPr lang="en-US" smtClean="0"/>
              <a:t>7/18/2021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19246E-6995-4991-9EA3-0F104CB16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EBB2F4-3FF0-4148-9392-E117E37D2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931A7-F3D5-4B35-8559-87655AC3C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347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BCBF25-47BF-4B66-8950-43A904978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7A18C2-F6F4-4041-9EF7-2F2DD55AC2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6CA937-C76E-42CF-97CE-9E44F02BD0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56D792-F99B-45DC-9786-814FB9021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2E462-67DF-4ECE-8CF2-B8192AFD8FDF}" type="datetime1">
              <a:rPr lang="en-US" smtClean="0"/>
              <a:t>7/18/2021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BF0CA0-78F8-4CED-81B2-D3CFB37D3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E2E877-D32D-41EB-AEAE-A3F2ABEFD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931A7-F3D5-4B35-8559-87655AC3C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273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CB41C5B-AC13-4442-BEFF-D2FE9CA6B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D8FB9C-879D-47A2-8E59-BCB896244C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A17277-4B58-4230-B806-A85BBAB30D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37ECFB-EA82-4251-A9CA-C403AB82505C}" type="datetime1">
              <a:rPr lang="en-US" smtClean="0"/>
              <a:t>7/18/2021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FCF156-5102-4734-8009-3D8D15A237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EB5E94-563D-4C4F-B6E1-B018ABBE2E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931A7-F3D5-4B35-8559-87655AC3C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620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A95BB4-1D8A-4CA3-A29A-A0A8C8FA54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8531" y="3096420"/>
            <a:ext cx="9144000" cy="1094141"/>
          </a:xfrm>
        </p:spPr>
        <p:txBody>
          <a:bodyPr>
            <a:normAutofit fontScale="90000"/>
          </a:bodyPr>
          <a:lstStyle/>
          <a:p>
            <a:r>
              <a:rPr lang="en-US" sz="6700" dirty="0">
                <a:latin typeface="Arial" panose="020B0604020202020204" pitchFamily="34" charset="0"/>
                <a:cs typeface="Arial" panose="020B0604020202020204" pitchFamily="34" charset="0"/>
              </a:rPr>
              <a:t>Survey Responses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2021 North Merritt Island Citizen Survey</a:t>
            </a:r>
          </a:p>
        </p:txBody>
      </p:sp>
      <p:pic>
        <p:nvPicPr>
          <p:cNvPr id="7" name="x_Picture 1" descr="cid:image001.png@01D642FE.6F649F00">
            <a:extLst>
              <a:ext uri="{FF2B5EF4-FFF2-40B4-BE49-F238E27FC236}">
                <a16:creationId xmlns:a16="http://schemas.microsoft.com/office/drawing/2014/main" id="{9302914E-C713-4643-AE15-5D70A2B036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6943" y="980132"/>
            <a:ext cx="4886553" cy="120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7630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7B72CCE-90F5-40A0-B670-83DFC5531340}"/>
              </a:ext>
            </a:extLst>
          </p:cNvPr>
          <p:cNvSpPr/>
          <p:nvPr/>
        </p:nvSpPr>
        <p:spPr>
          <a:xfrm>
            <a:off x="354331" y="265975"/>
            <a:ext cx="2435519" cy="662194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AA9B05D3-8494-45E2-8B7C-10E371B91EA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27235763"/>
              </p:ext>
            </p:extLst>
          </p:nvPr>
        </p:nvGraphicFramePr>
        <p:xfrm>
          <a:off x="982133" y="587829"/>
          <a:ext cx="10345229" cy="58581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06B114D-F9C6-4F31-94DC-3927BF14FFD5}"/>
              </a:ext>
            </a:extLst>
          </p:cNvPr>
          <p:cNvSpPr txBox="1"/>
          <p:nvPr/>
        </p:nvSpPr>
        <p:spPr>
          <a:xfrm>
            <a:off x="715574" y="327893"/>
            <a:ext cx="215825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/>
              <a:t>129 surveys</a:t>
            </a:r>
          </a:p>
        </p:txBody>
      </p:sp>
    </p:spTree>
    <p:extLst>
      <p:ext uri="{BB962C8B-B14F-4D97-AF65-F5344CB8AC3E}">
        <p14:creationId xmlns:p14="http://schemas.microsoft.com/office/powerpoint/2010/main" val="1446621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7B72CCE-90F5-40A0-B670-83DFC5531340}"/>
              </a:ext>
            </a:extLst>
          </p:cNvPr>
          <p:cNvSpPr/>
          <p:nvPr/>
        </p:nvSpPr>
        <p:spPr>
          <a:xfrm>
            <a:off x="7811909" y="4244618"/>
            <a:ext cx="2460979" cy="662194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AA9B05D3-8494-45E2-8B7C-10E371B91EA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96366328"/>
              </p:ext>
            </p:extLst>
          </p:nvPr>
        </p:nvGraphicFramePr>
        <p:xfrm>
          <a:off x="26399" y="101601"/>
          <a:ext cx="11499558" cy="6756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06B114D-F9C6-4F31-94DC-3927BF14FFD5}"/>
              </a:ext>
            </a:extLst>
          </p:cNvPr>
          <p:cNvSpPr txBox="1"/>
          <p:nvPr/>
        </p:nvSpPr>
        <p:spPr>
          <a:xfrm>
            <a:off x="8173153" y="4306536"/>
            <a:ext cx="209973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/>
              <a:t>134 surveys</a:t>
            </a:r>
          </a:p>
        </p:txBody>
      </p:sp>
    </p:spTree>
    <p:extLst>
      <p:ext uri="{BB962C8B-B14F-4D97-AF65-F5344CB8AC3E}">
        <p14:creationId xmlns:p14="http://schemas.microsoft.com/office/powerpoint/2010/main" val="530826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7B72CCE-90F5-40A0-B670-83DFC5531340}"/>
              </a:ext>
            </a:extLst>
          </p:cNvPr>
          <p:cNvSpPr/>
          <p:nvPr/>
        </p:nvSpPr>
        <p:spPr>
          <a:xfrm>
            <a:off x="338668" y="797842"/>
            <a:ext cx="1456275" cy="869249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AA9B05D3-8494-45E2-8B7C-10E371B91EA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6610361"/>
              </p:ext>
            </p:extLst>
          </p:nvPr>
        </p:nvGraphicFramePr>
        <p:xfrm>
          <a:off x="16252" y="115711"/>
          <a:ext cx="11917245" cy="6626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06B114D-F9C6-4F31-94DC-3927BF14FFD5}"/>
              </a:ext>
            </a:extLst>
          </p:cNvPr>
          <p:cNvSpPr txBox="1"/>
          <p:nvPr/>
        </p:nvSpPr>
        <p:spPr>
          <a:xfrm>
            <a:off x="462837" y="886002"/>
            <a:ext cx="14562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133 - 136 </a:t>
            </a:r>
          </a:p>
          <a:p>
            <a:r>
              <a:rPr lang="en-US" sz="2000" b="1" dirty="0"/>
              <a:t>  Surveys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6146024-33A8-4662-9A5E-6447562315A5}"/>
              </a:ext>
            </a:extLst>
          </p:cNvPr>
          <p:cNvSpPr txBox="1"/>
          <p:nvPr/>
        </p:nvSpPr>
        <p:spPr>
          <a:xfrm>
            <a:off x="5974875" y="1668163"/>
            <a:ext cx="1388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SUPPORT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078E9ED-CBE4-45E7-A6DD-B6BA23543476}"/>
              </a:ext>
            </a:extLst>
          </p:cNvPr>
          <p:cNvSpPr txBox="1"/>
          <p:nvPr/>
        </p:nvSpPr>
        <p:spPr>
          <a:xfrm>
            <a:off x="10280793" y="1675026"/>
            <a:ext cx="127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OPPOSE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88046A5-5E72-4D2B-9BFA-93136D4F8D36}"/>
              </a:ext>
            </a:extLst>
          </p:cNvPr>
          <p:cNvSpPr txBox="1"/>
          <p:nvPr/>
        </p:nvSpPr>
        <p:spPr>
          <a:xfrm>
            <a:off x="6040192" y="3131410"/>
            <a:ext cx="1388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SUPPORT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9F9E2C2-433B-47C6-A299-6C4408E6EF99}"/>
              </a:ext>
            </a:extLst>
          </p:cNvPr>
          <p:cNvSpPr txBox="1"/>
          <p:nvPr/>
        </p:nvSpPr>
        <p:spPr>
          <a:xfrm>
            <a:off x="10428006" y="3141705"/>
            <a:ext cx="127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OPPOSE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4E665C8-649A-416C-BE9E-A063F74AB7D5}"/>
              </a:ext>
            </a:extLst>
          </p:cNvPr>
          <p:cNvSpPr txBox="1"/>
          <p:nvPr/>
        </p:nvSpPr>
        <p:spPr>
          <a:xfrm>
            <a:off x="2540002" y="4631982"/>
            <a:ext cx="1388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SUPPORT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001E099-8941-41EE-9A37-79E112E1DD2E}"/>
              </a:ext>
            </a:extLst>
          </p:cNvPr>
          <p:cNvSpPr txBox="1"/>
          <p:nvPr/>
        </p:nvSpPr>
        <p:spPr>
          <a:xfrm>
            <a:off x="6529194" y="4603989"/>
            <a:ext cx="127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OPPOSE</a:t>
            </a:r>
          </a:p>
        </p:txBody>
      </p:sp>
    </p:spTree>
    <p:extLst>
      <p:ext uri="{BB962C8B-B14F-4D97-AF65-F5344CB8AC3E}">
        <p14:creationId xmlns:p14="http://schemas.microsoft.com/office/powerpoint/2010/main" val="16800716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C06B114D-F9C6-4F31-94DC-3927BF14FFD5}"/>
              </a:ext>
            </a:extLst>
          </p:cNvPr>
          <p:cNvSpPr txBox="1"/>
          <p:nvPr/>
        </p:nvSpPr>
        <p:spPr>
          <a:xfrm>
            <a:off x="10272888" y="3284184"/>
            <a:ext cx="15014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Average Scores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EC4365-F715-43E6-9909-B38980ECF1B6}"/>
              </a:ext>
            </a:extLst>
          </p:cNvPr>
          <p:cNvSpPr txBox="1"/>
          <p:nvPr/>
        </p:nvSpPr>
        <p:spPr>
          <a:xfrm>
            <a:off x="527577" y="146749"/>
            <a:ext cx="1047608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/>
              <a:t>How concerned are you about conditions in your community?</a:t>
            </a:r>
          </a:p>
          <a:p>
            <a:pPr algn="ctr"/>
            <a:r>
              <a:rPr lang="en-US" sz="2000" b="1" dirty="0"/>
              <a:t>1 = Not Concerned      2 = Somewhat Concerned      3 = Concerned      4 = Very Concerned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E1FE0A4-885F-4007-9159-9433F0D2B2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3145716"/>
              </p:ext>
            </p:extLst>
          </p:nvPr>
        </p:nvGraphicFramePr>
        <p:xfrm>
          <a:off x="824090" y="1111491"/>
          <a:ext cx="8116712" cy="54914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172185">
                  <a:extLst>
                    <a:ext uri="{9D8B030D-6E8A-4147-A177-3AD203B41FA5}">
                      <a16:colId xmlns:a16="http://schemas.microsoft.com/office/drawing/2014/main" val="493717560"/>
                    </a:ext>
                  </a:extLst>
                </a:gridCol>
                <a:gridCol w="962392">
                  <a:extLst>
                    <a:ext uri="{9D8B030D-6E8A-4147-A177-3AD203B41FA5}">
                      <a16:colId xmlns:a16="http://schemas.microsoft.com/office/drawing/2014/main" val="216773599"/>
                    </a:ext>
                  </a:extLst>
                </a:gridCol>
                <a:gridCol w="982135">
                  <a:extLst>
                    <a:ext uri="{9D8B030D-6E8A-4147-A177-3AD203B41FA5}">
                      <a16:colId xmlns:a16="http://schemas.microsoft.com/office/drawing/2014/main" val="1027545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AREA OF CONCERN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NOW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FUTURE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18376"/>
                  </a:ext>
                </a:extLst>
              </a:tr>
              <a:tr h="180652"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Preservation of the Indian River Lagoon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i="0" baseline="0" dirty="0">
                          <a:latin typeface="Arial" panose="020B0604020202020204" pitchFamily="34" charset="0"/>
                        </a:rPr>
                        <a:t>3.4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i="0" baseline="0" dirty="0">
                          <a:latin typeface="Arial" panose="020B0604020202020204" pitchFamily="34" charset="0"/>
                        </a:rPr>
                        <a:t>3.6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23889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Wildlife Conservation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i="0" baseline="0" dirty="0">
                          <a:latin typeface="Arial" panose="020B0604020202020204" pitchFamily="34" charset="0"/>
                        </a:rPr>
                        <a:t>3.2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i="0" baseline="0" dirty="0">
                          <a:latin typeface="Arial" panose="020B0604020202020204" pitchFamily="34" charset="0"/>
                        </a:rPr>
                        <a:t>3.5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46101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Traffic / Congestion / Safety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i="0" baseline="0" dirty="0">
                          <a:latin typeface="Arial" panose="020B0604020202020204" pitchFamily="34" charset="0"/>
                        </a:rPr>
                        <a:t>3.1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i="0" baseline="0" dirty="0">
                          <a:latin typeface="Arial" panose="020B0604020202020204" pitchFamily="34" charset="0"/>
                        </a:rPr>
                        <a:t>3.7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2179678"/>
                  </a:ext>
                </a:extLst>
              </a:tr>
              <a:tr h="230489"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Merritt Island Taxes used for other County Areas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i="0" baseline="0" dirty="0">
                          <a:latin typeface="Arial" panose="020B0604020202020204" pitchFamily="34" charset="0"/>
                        </a:rPr>
                        <a:t>3.1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i="0" baseline="0" dirty="0">
                          <a:latin typeface="Arial" panose="020B0604020202020204" pitchFamily="34" charset="0"/>
                        </a:rPr>
                        <a:t>3.3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8376142"/>
                  </a:ext>
                </a:extLst>
              </a:tr>
              <a:tr h="290986"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Stormwater Drainage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i="0" baseline="0" dirty="0">
                          <a:latin typeface="Arial" panose="020B0604020202020204" pitchFamily="34" charset="0"/>
                        </a:rPr>
                        <a:t>3.0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i="0" baseline="0" dirty="0">
                          <a:latin typeface="Arial" panose="020B0604020202020204" pitchFamily="34" charset="0"/>
                        </a:rPr>
                        <a:t>3.2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8308180"/>
                  </a:ext>
                </a:extLst>
              </a:tr>
              <a:tr h="162857"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Barge Canal Develop. Control-Impact on NMI Infrastructure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i="0" baseline="0" dirty="0">
                          <a:latin typeface="Arial" panose="020B0604020202020204" pitchFamily="34" charset="0"/>
                        </a:rPr>
                        <a:t>2.9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i="0" baseline="0" dirty="0">
                          <a:latin typeface="Arial" panose="020B0604020202020204" pitchFamily="34" charset="0"/>
                        </a:rPr>
                        <a:t>3.2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762377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Ground Water Quality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i="0" baseline="0" dirty="0">
                          <a:latin typeface="Arial" panose="020B0604020202020204" pitchFamily="34" charset="0"/>
                        </a:rPr>
                        <a:t>2.8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i="0" baseline="0" dirty="0">
                          <a:latin typeface="Arial" panose="020B0604020202020204" pitchFamily="34" charset="0"/>
                        </a:rPr>
                        <a:t>3.2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7655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Space Center Increase Activity-Impact on NMI Infrastructure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i="0" baseline="0" dirty="0">
                          <a:latin typeface="Arial" panose="020B0604020202020204" pitchFamily="34" charset="0"/>
                        </a:rPr>
                        <a:t>2.7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i="0" baseline="0" dirty="0">
                          <a:latin typeface="Arial" panose="020B0604020202020204" pitchFamily="34" charset="0"/>
                        </a:rPr>
                        <a:t>3.0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9454184"/>
                  </a:ext>
                </a:extLst>
              </a:tr>
              <a:tr h="241315"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Roads &amp; Bridges/Maintenance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i="0" baseline="0" dirty="0">
                          <a:latin typeface="Arial" panose="020B0604020202020204" pitchFamily="34" charset="0"/>
                        </a:rPr>
                        <a:t>2.7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i="0" baseline="0" dirty="0">
                          <a:latin typeface="Arial" panose="020B0604020202020204" pitchFamily="34" charset="0"/>
                        </a:rPr>
                        <a:t>3.2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82599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Wastewater Facilities Maintenance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i="0" baseline="0" dirty="0">
                          <a:latin typeface="Arial" panose="020B0604020202020204" pitchFamily="34" charset="0"/>
                        </a:rPr>
                        <a:t>2.7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i="0" baseline="0" dirty="0">
                          <a:latin typeface="Arial" panose="020B0604020202020204" pitchFamily="34" charset="0"/>
                        </a:rPr>
                        <a:t>2.9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122733"/>
                  </a:ext>
                </a:extLst>
              </a:tr>
              <a:tr h="163885"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Hurricane Evacuation Planning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i="0" baseline="0" dirty="0">
                          <a:latin typeface="Arial" panose="020B0604020202020204" pitchFamily="34" charset="0"/>
                        </a:rPr>
                        <a:t>2.6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i="0" baseline="0" dirty="0">
                          <a:latin typeface="Arial" panose="020B0604020202020204" pitchFamily="34" charset="0"/>
                        </a:rPr>
                        <a:t>2.8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6487337"/>
                  </a:ext>
                </a:extLst>
              </a:tr>
              <a:tr h="173017"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Emergency Operations Planning Specifics for NMI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i="0" baseline="0" dirty="0">
                          <a:latin typeface="Arial" panose="020B0604020202020204" pitchFamily="34" charset="0"/>
                        </a:rPr>
                        <a:t>2.6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i="0" baseline="0" dirty="0">
                          <a:latin typeface="Arial" panose="020B0604020202020204" pitchFamily="34" charset="0"/>
                        </a:rPr>
                        <a:t>2.8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8879304"/>
                  </a:ext>
                </a:extLst>
              </a:tr>
              <a:tr h="180355"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Availability of Sidewalks &amp; Bicycle Paths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i="0" baseline="0" dirty="0">
                          <a:latin typeface="Arial" panose="020B0604020202020204" pitchFamily="34" charset="0"/>
                        </a:rPr>
                        <a:t>2.4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i="0" baseline="0" dirty="0">
                          <a:latin typeface="Arial" panose="020B0604020202020204" pitchFamily="34" charset="0"/>
                        </a:rPr>
                        <a:t>2.7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11566"/>
                  </a:ext>
                </a:extLst>
              </a:tr>
              <a:tr h="131248"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Identity of North Merritt Island as a Community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i="0" baseline="0" dirty="0">
                          <a:latin typeface="Arial" panose="020B0604020202020204" pitchFamily="34" charset="0"/>
                        </a:rPr>
                        <a:t>2.3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i="0" baseline="0" dirty="0">
                          <a:latin typeface="Arial" panose="020B0604020202020204" pitchFamily="34" charset="0"/>
                        </a:rPr>
                        <a:t>2.5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8768430"/>
                  </a:ext>
                </a:extLst>
              </a:tr>
              <a:tr h="161164"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Commercial Building Vacancies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i="0" baseline="0" dirty="0">
                          <a:latin typeface="Arial" panose="020B0604020202020204" pitchFamily="34" charset="0"/>
                        </a:rPr>
                        <a:t>2.3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i="0" baseline="0" dirty="0">
                          <a:latin typeface="Arial" panose="020B0604020202020204" pitchFamily="34" charset="0"/>
                        </a:rPr>
                        <a:t>2.5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977704"/>
                  </a:ext>
                </a:extLst>
              </a:tr>
              <a:tr h="196890"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Sanitary Sewer Availability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i="0" baseline="0" dirty="0">
                          <a:latin typeface="Arial" panose="020B0604020202020204" pitchFamily="34" charset="0"/>
                        </a:rPr>
                        <a:t>2.2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i="0" baseline="0" dirty="0">
                          <a:latin typeface="Arial" panose="020B0604020202020204" pitchFamily="34" charset="0"/>
                        </a:rPr>
                        <a:t>2.5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1159985"/>
                  </a:ext>
                </a:extLst>
              </a:tr>
            </a:tbl>
          </a:graphicData>
        </a:graphic>
      </p:graphicFrame>
      <p:sp>
        <p:nvSpPr>
          <p:cNvPr id="6" name="Right Brace 5">
            <a:extLst>
              <a:ext uri="{FF2B5EF4-FFF2-40B4-BE49-F238E27FC236}">
                <a16:creationId xmlns:a16="http://schemas.microsoft.com/office/drawing/2014/main" id="{AFBF3554-8A45-4C99-BBFB-726B5B28DE05}"/>
              </a:ext>
            </a:extLst>
          </p:cNvPr>
          <p:cNvSpPr/>
          <p:nvPr/>
        </p:nvSpPr>
        <p:spPr>
          <a:xfrm>
            <a:off x="9019822" y="1490133"/>
            <a:ext cx="1188720" cy="5112838"/>
          </a:xfrm>
          <a:prstGeom prst="rightBrace">
            <a:avLst>
              <a:gd name="adj1" fmla="val 8333"/>
              <a:gd name="adj2" fmla="val 43597"/>
            </a:avLst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chemeClr val="tx1"/>
                </a:solidFill>
              </a:ln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A260F7E-FA65-43C6-87C1-C434D2DD6101}"/>
              </a:ext>
            </a:extLst>
          </p:cNvPr>
          <p:cNvSpPr/>
          <p:nvPr/>
        </p:nvSpPr>
        <p:spPr>
          <a:xfrm>
            <a:off x="10295482" y="5433926"/>
            <a:ext cx="1456275" cy="869249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A48BA5B-F67B-4F6F-BDB2-9929CE253E63}"/>
              </a:ext>
            </a:extLst>
          </p:cNvPr>
          <p:cNvSpPr txBox="1"/>
          <p:nvPr/>
        </p:nvSpPr>
        <p:spPr>
          <a:xfrm>
            <a:off x="10419651" y="5522086"/>
            <a:ext cx="14562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118 - 131 </a:t>
            </a:r>
          </a:p>
          <a:p>
            <a:r>
              <a:rPr lang="en-US" sz="2000" b="1" dirty="0"/>
              <a:t>  Surveys</a:t>
            </a:r>
          </a:p>
        </p:txBody>
      </p:sp>
    </p:spTree>
    <p:extLst>
      <p:ext uri="{BB962C8B-B14F-4D97-AF65-F5344CB8AC3E}">
        <p14:creationId xmlns:p14="http://schemas.microsoft.com/office/powerpoint/2010/main" val="36831278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7B72CCE-90F5-40A0-B670-83DFC5531340}"/>
              </a:ext>
            </a:extLst>
          </p:cNvPr>
          <p:cNvSpPr/>
          <p:nvPr/>
        </p:nvSpPr>
        <p:spPr>
          <a:xfrm>
            <a:off x="294430" y="451121"/>
            <a:ext cx="1456275" cy="869249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AA9B05D3-8494-45E2-8B7C-10E371B91EA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93570046"/>
              </p:ext>
            </p:extLst>
          </p:nvPr>
        </p:nvGraphicFramePr>
        <p:xfrm>
          <a:off x="26398" y="101600"/>
          <a:ext cx="12038083" cy="6626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06B114D-F9C6-4F31-94DC-3927BF14FFD5}"/>
              </a:ext>
            </a:extLst>
          </p:cNvPr>
          <p:cNvSpPr txBox="1"/>
          <p:nvPr/>
        </p:nvSpPr>
        <p:spPr>
          <a:xfrm>
            <a:off x="418599" y="539281"/>
            <a:ext cx="14562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118 - 135 </a:t>
            </a:r>
          </a:p>
          <a:p>
            <a:r>
              <a:rPr lang="en-US" sz="2000" b="1" dirty="0"/>
              <a:t>  Surveys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078E9ED-CBE4-45E7-A6DD-B6BA23543476}"/>
              </a:ext>
            </a:extLst>
          </p:cNvPr>
          <p:cNvSpPr txBox="1"/>
          <p:nvPr/>
        </p:nvSpPr>
        <p:spPr>
          <a:xfrm rot="20165716">
            <a:off x="3632373" y="2162432"/>
            <a:ext cx="1870686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ENCOURAGED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0F921AD-6B09-4764-8254-23C25E559000}"/>
              </a:ext>
            </a:extLst>
          </p:cNvPr>
          <p:cNvSpPr txBox="1"/>
          <p:nvPr/>
        </p:nvSpPr>
        <p:spPr>
          <a:xfrm rot="20165716">
            <a:off x="8847651" y="4457329"/>
            <a:ext cx="1945037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DISCOURAGED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39DCA4F-CB47-4D55-BBA4-57E90948EF1E}"/>
              </a:ext>
            </a:extLst>
          </p:cNvPr>
          <p:cNvSpPr/>
          <p:nvPr/>
        </p:nvSpPr>
        <p:spPr>
          <a:xfrm>
            <a:off x="2892491" y="6311872"/>
            <a:ext cx="270588" cy="25192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">
            <a:extLst>
              <a:ext uri="{FF2B5EF4-FFF2-40B4-BE49-F238E27FC236}">
                <a16:creationId xmlns:a16="http://schemas.microsoft.com/office/drawing/2014/main" id="{DC761C09-1EFF-41C9-9661-DE0825288151}"/>
              </a:ext>
            </a:extLst>
          </p:cNvPr>
          <p:cNvSpPr txBox="1"/>
          <p:nvPr/>
        </p:nvSpPr>
        <p:spPr>
          <a:xfrm>
            <a:off x="7677235" y="6223003"/>
            <a:ext cx="3622943" cy="44026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Development that is discouraged</a:t>
            </a:r>
          </a:p>
        </p:txBody>
      </p:sp>
    </p:spTree>
    <p:extLst>
      <p:ext uri="{BB962C8B-B14F-4D97-AF65-F5344CB8AC3E}">
        <p14:creationId xmlns:p14="http://schemas.microsoft.com/office/powerpoint/2010/main" val="7840110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524</TotalTime>
  <Words>254</Words>
  <Application>Microsoft Office PowerPoint</Application>
  <PresentationFormat>Widescreen</PresentationFormat>
  <Paragraphs>77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Survey Responses 2021 North Merritt Island Citizen Survey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Survey Results</dc:title>
  <dc:creator>Van, Fritz</dc:creator>
  <cp:lastModifiedBy>Darleen Hunt</cp:lastModifiedBy>
  <cp:revision>49</cp:revision>
  <cp:lastPrinted>2021-06-22T16:05:29Z</cp:lastPrinted>
  <dcterms:created xsi:type="dcterms:W3CDTF">2021-06-11T16:57:57Z</dcterms:created>
  <dcterms:modified xsi:type="dcterms:W3CDTF">2021-07-18T19:27:00Z</dcterms:modified>
</cp:coreProperties>
</file>